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Лекция 4.</a:t>
            </a:r>
            <a:br>
              <a:rPr lang="ru-RU" dirty="0" smtClean="0"/>
            </a:br>
            <a:r>
              <a:rPr lang="ru-RU" dirty="0" smtClean="0"/>
              <a:t>особые образовательные потребности и структура АООП лиц </a:t>
            </a:r>
            <a:r>
              <a:rPr lang="ru-RU" smtClean="0"/>
              <a:t>с задержкой </a:t>
            </a:r>
            <a:r>
              <a:rPr lang="ru-RU" dirty="0" smtClean="0"/>
              <a:t>психического развития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>Особые образовательные потребности обучающихся с задержкой психического развития 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64360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К </a:t>
            </a:r>
            <a:r>
              <a:rPr lang="ru-RU" b="1" dirty="0" smtClean="0"/>
              <a:t>общим потребностям </a:t>
            </a:r>
            <a:r>
              <a:rPr lang="ru-RU" dirty="0" smtClean="0"/>
              <a:t>относятся: </a:t>
            </a:r>
          </a:p>
          <a:p>
            <a:r>
              <a:rPr lang="ru-RU" dirty="0" smtClean="0"/>
              <a:t>выделение </a:t>
            </a:r>
            <a:r>
              <a:rPr lang="ru-RU" b="1" dirty="0" smtClean="0"/>
              <a:t>пропедевтического периода в образовании</a:t>
            </a:r>
            <a:r>
              <a:rPr lang="ru-RU" dirty="0" smtClean="0"/>
              <a:t>, обеспечивающего преемственность между дошкольным и школьным этапами; </a:t>
            </a:r>
          </a:p>
          <a:p>
            <a:endParaRPr lang="ru-RU" dirty="0" smtClean="0"/>
          </a:p>
          <a:p>
            <a:r>
              <a:rPr lang="ru-RU" dirty="0" smtClean="0"/>
              <a:t>обязательность </a:t>
            </a:r>
            <a:r>
              <a:rPr lang="ru-RU" b="1" dirty="0" smtClean="0"/>
              <a:t>непрерывности коррекционно-развивающего процесса</a:t>
            </a:r>
            <a:r>
              <a:rPr lang="ru-RU" dirty="0" smtClean="0"/>
              <a:t>, реализуемого, как через содержание образовательных областей, так и в процессе индивидуальной работы; </a:t>
            </a:r>
          </a:p>
          <a:p>
            <a:r>
              <a:rPr lang="ru-RU" dirty="0" smtClean="0"/>
              <a:t>раннее получение </a:t>
            </a:r>
            <a:r>
              <a:rPr lang="ru-RU" b="1" dirty="0" smtClean="0"/>
              <a:t>специальной помощи </a:t>
            </a:r>
            <a:r>
              <a:rPr lang="ru-RU" dirty="0" smtClean="0"/>
              <a:t>средствами образования; </a:t>
            </a:r>
          </a:p>
          <a:p>
            <a:r>
              <a:rPr lang="ru-RU" b="1" dirty="0" smtClean="0"/>
              <a:t>психологическое сопровождение</a:t>
            </a:r>
            <a:r>
              <a:rPr lang="ru-RU" dirty="0" smtClean="0"/>
              <a:t>, оптимизирующее взаимодействие ребенка с педагогами и соучениками; </a:t>
            </a:r>
          </a:p>
          <a:p>
            <a:r>
              <a:rPr lang="ru-RU" dirty="0" smtClean="0"/>
              <a:t>психологическое сопровождение, направленное на установление </a:t>
            </a:r>
            <a:r>
              <a:rPr lang="ru-RU" b="1" dirty="0" smtClean="0"/>
              <a:t>взаимодействия семьи и образовательной организации; </a:t>
            </a:r>
          </a:p>
          <a:p>
            <a:r>
              <a:rPr lang="ru-RU" dirty="0" smtClean="0"/>
              <a:t>постепенное </a:t>
            </a:r>
            <a:r>
              <a:rPr lang="ru-RU" b="1" dirty="0" smtClean="0"/>
              <a:t>расширение образовательного пространства</a:t>
            </a:r>
            <a:r>
              <a:rPr lang="ru-RU" dirty="0" smtClean="0"/>
              <a:t>, выходящего за пределы образовательной организации.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>Специфические образовательные потребности: 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571480"/>
            <a:ext cx="8858312" cy="6143668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увеличение сроков освоения </a:t>
            </a:r>
            <a:r>
              <a:rPr lang="ru-RU" sz="2000" dirty="0" smtClean="0"/>
              <a:t>адаптированной основной образовательной программы начального общего образования до 5 лет; </a:t>
            </a:r>
          </a:p>
          <a:p>
            <a:endParaRPr lang="ru-RU" sz="2000" dirty="0" smtClean="0"/>
          </a:p>
          <a:p>
            <a:r>
              <a:rPr lang="ru-RU" sz="2000" b="1" dirty="0" smtClean="0"/>
              <a:t>наглядно-действенный характер содержания </a:t>
            </a:r>
            <a:r>
              <a:rPr lang="ru-RU" sz="2000" dirty="0" smtClean="0"/>
              <a:t>образования;</a:t>
            </a:r>
          </a:p>
          <a:p>
            <a:r>
              <a:rPr lang="ru-RU" sz="2000" dirty="0" smtClean="0"/>
              <a:t> </a:t>
            </a:r>
          </a:p>
          <a:p>
            <a:r>
              <a:rPr lang="ru-RU" sz="2000" b="1" dirty="0" smtClean="0"/>
              <a:t>упрощение системы учебно-познавательных задач</a:t>
            </a:r>
            <a:r>
              <a:rPr lang="ru-RU" sz="2000" dirty="0" smtClean="0"/>
              <a:t>, решаемых в процессе образования; </a:t>
            </a:r>
          </a:p>
          <a:p>
            <a:endParaRPr lang="ru-RU" sz="2000" dirty="0" smtClean="0"/>
          </a:p>
          <a:p>
            <a:r>
              <a:rPr lang="ru-RU" sz="2000" b="1" dirty="0" smtClean="0"/>
              <a:t>специальное обучение «переносу» сформированных знаний </a:t>
            </a:r>
            <a:r>
              <a:rPr lang="ru-RU" sz="2000" dirty="0" smtClean="0"/>
              <a:t>и умений в новые ситуации взаимодействия с действительностью; </a:t>
            </a:r>
          </a:p>
          <a:p>
            <a:endParaRPr lang="ru-RU" sz="2000" dirty="0" smtClean="0"/>
          </a:p>
          <a:p>
            <a:r>
              <a:rPr lang="ru-RU" sz="2000" dirty="0" smtClean="0"/>
              <a:t>необходимость </a:t>
            </a:r>
            <a:r>
              <a:rPr lang="ru-RU" sz="2000" b="1" dirty="0" smtClean="0"/>
              <a:t>постоянной актуализации знаний</a:t>
            </a:r>
            <a:r>
              <a:rPr lang="ru-RU" sz="2000" dirty="0" smtClean="0"/>
              <a:t>, умений и одобряемых обществом норм поведения; </a:t>
            </a:r>
          </a:p>
          <a:p>
            <a:endParaRPr lang="ru-RU" sz="2000" dirty="0" smtClean="0"/>
          </a:p>
          <a:p>
            <a:r>
              <a:rPr lang="ru-RU" sz="2000" dirty="0" smtClean="0"/>
              <a:t>обеспечение </a:t>
            </a:r>
            <a:r>
              <a:rPr lang="ru-RU" sz="2000" b="1" dirty="0" smtClean="0"/>
              <a:t>особой пространственной и временной организации образовательной среды </a:t>
            </a:r>
            <a:r>
              <a:rPr lang="ru-RU" sz="2000" dirty="0" smtClean="0"/>
              <a:t>с учетом функционального состояния центральной нервной системы и </a:t>
            </a:r>
            <a:r>
              <a:rPr lang="ru-RU" sz="2000" dirty="0" err="1" smtClean="0"/>
              <a:t>нейродинамики</a:t>
            </a:r>
            <a:r>
              <a:rPr lang="ru-RU" sz="2000" dirty="0" smtClean="0"/>
              <a:t> психических процессов обучающихся с задержкой психического развития; </a:t>
            </a:r>
          </a:p>
          <a:p>
            <a:r>
              <a:rPr lang="ru-RU" sz="2000" dirty="0" smtClean="0"/>
              <a:t>контактов. </a:t>
            </a:r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Специфические особенности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71504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использование преимущественно </a:t>
            </a:r>
            <a:r>
              <a:rPr lang="ru-RU" sz="2000" b="1" dirty="0" smtClean="0"/>
              <a:t>позитивных средств стимуляции </a:t>
            </a:r>
            <a:r>
              <a:rPr lang="ru-RU" sz="2000" dirty="0" smtClean="0"/>
              <a:t>деятельности и поведения; </a:t>
            </a:r>
          </a:p>
          <a:p>
            <a:r>
              <a:rPr lang="ru-RU" sz="2000" b="1" dirty="0" smtClean="0"/>
              <a:t>стимуляция познавательной активности</a:t>
            </a:r>
            <a:r>
              <a:rPr lang="ru-RU" sz="2000" dirty="0" smtClean="0"/>
              <a:t>, формирование потребности в познании окружающего мира и во взаимодействии с ним; </a:t>
            </a:r>
          </a:p>
          <a:p>
            <a:r>
              <a:rPr lang="ru-RU" sz="2000" dirty="0" smtClean="0"/>
              <a:t>специальная </a:t>
            </a:r>
            <a:r>
              <a:rPr lang="ru-RU" sz="2000" dirty="0" err="1" smtClean="0"/>
              <a:t>психокоррекционная</a:t>
            </a:r>
            <a:r>
              <a:rPr lang="ru-RU" sz="2000" dirty="0" smtClean="0"/>
              <a:t> помощь, направленная на </a:t>
            </a:r>
            <a:r>
              <a:rPr lang="ru-RU" sz="2000" b="1" dirty="0" smtClean="0"/>
              <a:t>формирование произвольной </a:t>
            </a:r>
            <a:r>
              <a:rPr lang="ru-RU" sz="2000" b="1" dirty="0" err="1" smtClean="0"/>
              <a:t>саморегуляции</a:t>
            </a:r>
            <a:r>
              <a:rPr lang="ru-RU" sz="2000" b="1" dirty="0" smtClean="0"/>
              <a:t> </a:t>
            </a:r>
            <a:r>
              <a:rPr lang="ru-RU" sz="2000" dirty="0" smtClean="0"/>
              <a:t>в условиях познавательной деятельности и поведения; </a:t>
            </a:r>
          </a:p>
          <a:p>
            <a:r>
              <a:rPr lang="ru-RU" sz="2000" dirty="0" smtClean="0"/>
              <a:t>специальная </a:t>
            </a:r>
            <a:r>
              <a:rPr lang="ru-RU" sz="2000" dirty="0" err="1" smtClean="0"/>
              <a:t>психокоррекционная</a:t>
            </a:r>
            <a:r>
              <a:rPr lang="ru-RU" sz="2000" dirty="0" smtClean="0"/>
              <a:t> помощь, направленная на </a:t>
            </a:r>
            <a:r>
              <a:rPr lang="ru-RU" sz="2000" b="1" dirty="0" smtClean="0"/>
              <a:t>формирование способности к самостоятельной организации собственной деятельности </a:t>
            </a:r>
            <a:r>
              <a:rPr lang="ru-RU" sz="2000" dirty="0" smtClean="0"/>
              <a:t>и осознанию возникающих трудностей, формированию умения запрашивать и </a:t>
            </a:r>
            <a:r>
              <a:rPr lang="ru-RU" sz="2000" b="1" dirty="0" smtClean="0"/>
              <a:t>использовать помощь </a:t>
            </a:r>
            <a:r>
              <a:rPr lang="ru-RU" sz="2000" dirty="0" smtClean="0"/>
              <a:t>взрослого; </a:t>
            </a:r>
          </a:p>
          <a:p>
            <a:r>
              <a:rPr lang="ru-RU" sz="2000" dirty="0" smtClean="0"/>
              <a:t>специальная </a:t>
            </a:r>
            <a:r>
              <a:rPr lang="ru-RU" sz="2000" dirty="0" err="1" smtClean="0"/>
              <a:t>психокоррекционная</a:t>
            </a:r>
            <a:r>
              <a:rPr lang="ru-RU" sz="2000" dirty="0" smtClean="0"/>
              <a:t> помощь, направленная на </a:t>
            </a:r>
            <a:r>
              <a:rPr lang="ru-RU" sz="2000" b="1" dirty="0" smtClean="0"/>
              <a:t>развитие разных форм коммуникации; </a:t>
            </a:r>
          </a:p>
          <a:p>
            <a:r>
              <a:rPr lang="ru-RU" sz="2000" dirty="0" smtClean="0"/>
              <a:t>специальная </a:t>
            </a:r>
            <a:r>
              <a:rPr lang="ru-RU" sz="2000" dirty="0" err="1" smtClean="0"/>
              <a:t>психокоррекционная</a:t>
            </a:r>
            <a:r>
              <a:rPr lang="ru-RU" sz="2000" dirty="0" smtClean="0"/>
              <a:t> помощь, направленная на формирование навыков </a:t>
            </a:r>
            <a:r>
              <a:rPr lang="ru-RU" sz="2000" b="1" dirty="0" smtClean="0"/>
              <a:t>социально одобряемого поведения </a:t>
            </a:r>
            <a:r>
              <a:rPr lang="ru-RU" sz="2000" dirty="0" smtClean="0"/>
              <a:t>в условиях максимально расширенных социальных</a:t>
            </a:r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Структура варианта В </a:t>
            </a:r>
            <a:r>
              <a:rPr lang="ru-RU" sz="2400" b="1" dirty="0" smtClean="0"/>
              <a:t>АООП НОО </a:t>
            </a:r>
            <a:r>
              <a:rPr lang="ru-RU" sz="2400" b="1" dirty="0" err="1" smtClean="0"/>
              <a:t>обучающихсяс</a:t>
            </a:r>
            <a:r>
              <a:rPr lang="ru-RU" sz="2400" b="1" dirty="0" smtClean="0"/>
              <a:t> задержкой психического развития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21497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1.Пояснительная записка, в </a:t>
            </a:r>
            <a:r>
              <a:rPr lang="ru-RU" sz="2400" dirty="0" err="1" smtClean="0"/>
              <a:t>которойраскрыты</a:t>
            </a:r>
            <a:r>
              <a:rPr lang="ru-RU" sz="2400" dirty="0" smtClean="0"/>
              <a:t>: цели и задачи АООП, срок ее освоения, представлена краткая психолого-педагогическая характеристика обучающихся.</a:t>
            </a:r>
          </a:p>
          <a:p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2. Планируемые результаты освоения обучающимися адаптированной основной образовательной программы начального общего образования.</a:t>
            </a:r>
          </a:p>
          <a:p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3. Система оценки достижения обучающимися планируемых результатов освоения адаптированной основной образовательной программы начального общего образования.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Структура варианта В </a:t>
            </a:r>
            <a:r>
              <a:rPr lang="ru-RU" sz="2000" b="1" dirty="0" smtClean="0"/>
              <a:t>АООП НОО </a:t>
            </a:r>
            <a:r>
              <a:rPr lang="ru-RU" sz="2000" b="1" dirty="0" smtClean="0"/>
              <a:t>обучающихся с задержкой психического развития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42928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4. Содержание образования:</a:t>
            </a:r>
          </a:p>
          <a:p>
            <a:pPr>
              <a:buNone/>
            </a:pPr>
            <a:r>
              <a:rPr lang="ru-RU" dirty="0" smtClean="0"/>
              <a:t>―Учебный план, включающий календарный график организации учебного процесса(Примерный календарный учебный график).</a:t>
            </a:r>
          </a:p>
          <a:p>
            <a:pPr>
              <a:buNone/>
            </a:pPr>
            <a:r>
              <a:rPr lang="ru-RU" dirty="0" smtClean="0"/>
              <a:t>―Программы учебных предметов, курсов.</a:t>
            </a:r>
          </a:p>
          <a:p>
            <a:pPr>
              <a:buNone/>
            </a:pPr>
            <a:r>
              <a:rPr lang="ru-RU" dirty="0" smtClean="0"/>
              <a:t>―Программа коррекционной работы.</a:t>
            </a:r>
          </a:p>
          <a:p>
            <a:pPr>
              <a:buNone/>
            </a:pPr>
            <a:r>
              <a:rPr lang="ru-RU" dirty="0" smtClean="0"/>
              <a:t>―Программа формирования универсальных учебных действий.</a:t>
            </a:r>
          </a:p>
          <a:p>
            <a:pPr>
              <a:buNone/>
            </a:pPr>
            <a:r>
              <a:rPr lang="ru-RU" dirty="0" smtClean="0"/>
              <a:t>― Программа духовно-нравственного развития. </a:t>
            </a:r>
          </a:p>
          <a:p>
            <a:pPr>
              <a:buNone/>
            </a:pPr>
            <a:r>
              <a:rPr lang="ru-RU" dirty="0" smtClean="0"/>
              <a:t>― Программа формирования экологической культуры, здорового и безопасного образа жизни. </a:t>
            </a:r>
          </a:p>
          <a:p>
            <a:pPr>
              <a:buNone/>
            </a:pPr>
            <a:r>
              <a:rPr lang="ru-RU" dirty="0" smtClean="0"/>
              <a:t>― Программа внеурочной деятельности.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5. Условия реализации АООП:</a:t>
            </a:r>
          </a:p>
          <a:p>
            <a:pPr>
              <a:buNone/>
            </a:pPr>
            <a:r>
              <a:rPr lang="ru-RU" dirty="0" smtClean="0"/>
              <a:t>―кадровые условия; </a:t>
            </a:r>
          </a:p>
          <a:p>
            <a:pPr>
              <a:buNone/>
            </a:pPr>
            <a:r>
              <a:rPr lang="ru-RU" dirty="0" smtClean="0"/>
              <a:t>―финансово-экономические условия; </a:t>
            </a:r>
          </a:p>
          <a:p>
            <a:pPr>
              <a:buNone/>
            </a:pPr>
            <a:r>
              <a:rPr lang="ru-RU" dirty="0" smtClean="0"/>
              <a:t>―материально-технические условия. 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426</Words>
  <Application>Microsoft Office PowerPoint</Application>
  <PresentationFormat>Экран (4:3)</PresentationFormat>
  <Paragraphs>50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Лекция 4. особые образовательные потребности и структура АООП лиц с задержкой психического развития</vt:lpstr>
      <vt:lpstr>Особые образовательные потребности обучающихся с задержкой психического развития </vt:lpstr>
      <vt:lpstr>Специфические образовательные потребности: </vt:lpstr>
      <vt:lpstr>Специфические особенности</vt:lpstr>
      <vt:lpstr>Структура варианта В АООП НОО обучающихсяс задержкой психического развития</vt:lpstr>
      <vt:lpstr>Структура варианта В АООП НОО обучающихся с задержкой психического развития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Лекция 4. Инклюзивное обучение лиц с дефицитарным типом дизонтогенеза Задержка психического развития</dc:title>
  <dc:creator>Marina</dc:creator>
  <cp:lastModifiedBy>Пользователь Windows</cp:lastModifiedBy>
  <cp:revision>6</cp:revision>
  <dcterms:created xsi:type="dcterms:W3CDTF">2016-09-19T06:18:34Z</dcterms:created>
  <dcterms:modified xsi:type="dcterms:W3CDTF">2019-06-21T23:49:15Z</dcterms:modified>
</cp:coreProperties>
</file>